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4" r:id="rId7"/>
    <p:sldId id="266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E9CB"/>
          </a:solidFill>
        </a:fill>
      </a:tcStyle>
    </a:wholeTbl>
    <a:band2H>
      <a:tcTxStyle/>
      <a:tcStyle>
        <a:tcBdr/>
        <a:fill>
          <a:solidFill>
            <a:srgbClr val="EEF4E7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E6CB"/>
          </a:solidFill>
        </a:fill>
      </a:tcStyle>
    </a:wholeTbl>
    <a:band2H>
      <a:tcTxStyle/>
      <a:tcStyle>
        <a:tcBdr/>
        <a:fill>
          <a:solidFill>
            <a:srgbClr val="FAF3E7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8D0"/>
          </a:solidFill>
        </a:fill>
      </a:tcStyle>
    </a:wholeTbl>
    <a:band2H>
      <a:tcTxStyle/>
      <a:tcStyle>
        <a:tcBdr/>
        <a:fill>
          <a:solidFill>
            <a:srgbClr val="EEEDE9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title>
      <c:tx>
        <c:rich>
          <a:bodyPr rot="0"/>
          <a:lstStyle/>
          <a:p>
            <a:pPr>
              <a:defRPr sz="1400" b="1" i="0" u="none" strike="noStrike">
                <a:solidFill>
                  <a:srgbClr val="595959"/>
                </a:solidFill>
                <a:latin typeface="Trebuchet MS"/>
              </a:defRPr>
            </a:pPr>
            <a:r>
              <a:rPr lang="ru-RU" sz="1400" b="1" i="0" u="none" strike="noStrike">
                <a:solidFill>
                  <a:srgbClr val="595959"/>
                </a:solidFill>
                <a:latin typeface="Trebuchet MS"/>
              </a:rPr>
              <a:t>Суммарный коэффициент рождаемости </a:t>
            </a:r>
          </a:p>
        </c:rich>
      </c:tx>
      <c:layout>
        <c:manualLayout>
          <c:xMode val="edge"/>
          <c:yMode val="edge"/>
          <c:x val="4.5722100000000002E-2"/>
          <c:y val="0"/>
          <c:w val="0.63700999999999997"/>
          <c:h val="0.12568599999999999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7.7858200000000002E-2"/>
          <c:y val="0.12568599999999999"/>
          <c:w val="0.62777400000000005"/>
          <c:h val="0.79546600000000001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Тюменская область</c:v>
                </c:pt>
              </c:strCache>
            </c:strRef>
          </c:tx>
          <c:spPr>
            <a:ln w="19050" cap="rnd">
              <a:solidFill>
                <a:schemeClr val="accent6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6"/>
              </a:solidFill>
              <a:ln w="9525" cap="rnd">
                <a:solidFill>
                  <a:schemeClr val="accent6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6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Sheet1!$B$2:$N$2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Sheet1!$B$3:$N$3</c:f>
              <c:numCache>
                <c:formatCode>General</c:formatCode>
                <c:ptCount val="13"/>
                <c:pt idx="0">
                  <c:v>2</c:v>
                </c:pt>
                <c:pt idx="1">
                  <c:v>2.06</c:v>
                </c:pt>
                <c:pt idx="2">
                  <c:v>2.0699999999999998</c:v>
                </c:pt>
                <c:pt idx="3">
                  <c:v>2</c:v>
                </c:pt>
                <c:pt idx="4">
                  <c:v>1.88</c:v>
                </c:pt>
                <c:pt idx="5">
                  <c:v>1.85</c:v>
                </c:pt>
                <c:pt idx="6">
                  <c:v>1.76</c:v>
                </c:pt>
                <c:pt idx="7">
                  <c:v>1.756</c:v>
                </c:pt>
                <c:pt idx="8">
                  <c:v>1.7084999999999999</c:v>
                </c:pt>
                <c:pt idx="9">
                  <c:v>1.661</c:v>
                </c:pt>
                <c:pt idx="10">
                  <c:v>1.6134999999999999</c:v>
                </c:pt>
                <c:pt idx="11">
                  <c:v>1.5660000000000001</c:v>
                </c:pt>
                <c:pt idx="12">
                  <c:v>1.5185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C525-41BD-AB34-02735EB50496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Республика Татарстан</c:v>
                </c:pt>
              </c:strCache>
            </c:strRef>
          </c:tx>
          <c:spPr>
            <a:ln w="19050" cap="rnd">
              <a:solidFill>
                <a:schemeClr val="accent5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5"/>
              </a:solidFill>
              <a:ln w="9525" cap="rnd">
                <a:solidFill>
                  <a:schemeClr val="accent5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5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Sheet1!$B$4:$N$4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Sheet1!$B$5:$N$5</c:f>
              <c:numCache>
                <c:formatCode>General</c:formatCode>
                <c:ptCount val="13"/>
                <c:pt idx="0">
                  <c:v>1.83</c:v>
                </c:pt>
                <c:pt idx="1">
                  <c:v>1.84</c:v>
                </c:pt>
                <c:pt idx="2">
                  <c:v>1.86</c:v>
                </c:pt>
                <c:pt idx="3">
                  <c:v>1.85</c:v>
                </c:pt>
                <c:pt idx="4">
                  <c:v>1.65</c:v>
                </c:pt>
                <c:pt idx="5">
                  <c:v>1.62</c:v>
                </c:pt>
                <c:pt idx="6">
                  <c:v>1.54</c:v>
                </c:pt>
                <c:pt idx="7">
                  <c:v>1.494</c:v>
                </c:pt>
                <c:pt idx="8">
                  <c:v>1.4397</c:v>
                </c:pt>
                <c:pt idx="9">
                  <c:v>1.3854</c:v>
                </c:pt>
                <c:pt idx="10">
                  <c:v>1.3310999999999999</c:v>
                </c:pt>
                <c:pt idx="11">
                  <c:v>1.2767999999999999</c:v>
                </c:pt>
                <c:pt idx="12">
                  <c:v>1.2224999999999999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C525-41BD-AB34-02735EB504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4734552"/>
        <c:axId val="2094734553"/>
      </c:scatterChart>
      <c:valAx>
        <c:axId val="2094734552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3"/>
        <c:crosses val="autoZero"/>
        <c:crossBetween val="between"/>
        <c:majorUnit val="5"/>
        <c:minorUnit val="2.5"/>
      </c:val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.###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2"/>
        <c:crosses val="autoZero"/>
        <c:crossBetween val="between"/>
        <c:majorUnit val="0.52500000000000002"/>
        <c:minorUnit val="0.26250000000000001"/>
      </c:valAx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66326200000000002"/>
          <c:y val="0.27953499999999998"/>
          <c:w val="0.33673799999999998"/>
          <c:h val="0.12168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900" b="0" i="0" u="none" strike="noStrike">
              <a:solidFill>
                <a:srgbClr val="595959"/>
              </a:solidFill>
              <a:latin typeface="Trebuchet MS"/>
            </a:defRPr>
          </a:pPr>
          <a:endParaRPr lang="ru-RU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title>
      <c:tx>
        <c:rich>
          <a:bodyPr rot="0"/>
          <a:lstStyle/>
          <a:p>
            <a:pPr>
              <a:defRPr sz="1400" b="1" i="0" u="none" strike="noStrike">
                <a:solidFill>
                  <a:srgbClr val="595959"/>
                </a:solidFill>
                <a:latin typeface="Trebuchet MS"/>
              </a:defRPr>
            </a:pPr>
            <a:r>
              <a:rPr lang="ru-RU" sz="1400" b="1" i="0" u="none" strike="noStrike">
                <a:solidFill>
                  <a:srgbClr val="595959"/>
                </a:solidFill>
                <a:latin typeface="Trebuchet MS"/>
              </a:rPr>
              <a:t>Число родившихся в расчёте на 1000 человек </a:t>
            </a:r>
          </a:p>
        </c:rich>
      </c:tx>
      <c:layout>
        <c:manualLayout>
          <c:xMode val="edge"/>
          <c:yMode val="edge"/>
          <c:x val="1.43009E-2"/>
          <c:y val="0"/>
          <c:w val="0.71457499999999996"/>
          <c:h val="0.17297999999999999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6.5258999999999998E-2"/>
          <c:y val="0.17297999999999999"/>
          <c:w val="0.65569599999999995"/>
          <c:h val="0.757992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Тюменская область</c:v>
                </c:pt>
              </c:strCache>
            </c:strRef>
          </c:tx>
          <c:spPr>
            <a:ln w="19050" cap="rnd">
              <a:solidFill>
                <a:schemeClr val="accent6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6"/>
              </a:solidFill>
              <a:ln w="9525" cap="rnd">
                <a:solidFill>
                  <a:schemeClr val="accent6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6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Sheet1!$B$2:$N$2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Sheet1!$B$3:$N$3</c:f>
              <c:numCache>
                <c:formatCode>General</c:formatCode>
                <c:ptCount val="13"/>
                <c:pt idx="0">
                  <c:v>17</c:v>
                </c:pt>
                <c:pt idx="1">
                  <c:v>17.100000000000001</c:v>
                </c:pt>
                <c:pt idx="2">
                  <c:v>16.600000000000001</c:v>
                </c:pt>
                <c:pt idx="3">
                  <c:v>15.7</c:v>
                </c:pt>
                <c:pt idx="4">
                  <c:v>14.2</c:v>
                </c:pt>
                <c:pt idx="5">
                  <c:v>13.6</c:v>
                </c:pt>
                <c:pt idx="6">
                  <c:v>13.4217</c:v>
                </c:pt>
                <c:pt idx="7">
                  <c:v>12.786</c:v>
                </c:pt>
                <c:pt idx="8">
                  <c:v>12.1503</c:v>
                </c:pt>
                <c:pt idx="9">
                  <c:v>11.5146</c:v>
                </c:pt>
                <c:pt idx="10">
                  <c:v>10.8789</c:v>
                </c:pt>
                <c:pt idx="11">
                  <c:v>10.2432</c:v>
                </c:pt>
                <c:pt idx="12">
                  <c:v>9.6074999999999999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328-4CB2-B92C-F0380988AC7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Республика Татарстан</c:v>
                </c:pt>
              </c:strCache>
            </c:strRef>
          </c:tx>
          <c:spPr>
            <a:ln w="19050" cap="rnd">
              <a:solidFill>
                <a:schemeClr val="accent5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5"/>
              </a:solidFill>
              <a:ln w="9525" cap="rnd">
                <a:solidFill>
                  <a:schemeClr val="accent5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5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Sheet1!$B$4:$N$4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Sheet1!$B$5:$N$5</c:f>
              <c:numCache>
                <c:formatCode>General</c:formatCode>
                <c:ptCount val="13"/>
                <c:pt idx="0">
                  <c:v>14.7</c:v>
                </c:pt>
                <c:pt idx="1">
                  <c:v>14.7</c:v>
                </c:pt>
                <c:pt idx="2">
                  <c:v>14.7</c:v>
                </c:pt>
                <c:pt idx="3">
                  <c:v>14.3</c:v>
                </c:pt>
                <c:pt idx="4">
                  <c:v>12.4</c:v>
                </c:pt>
                <c:pt idx="5">
                  <c:v>11.9</c:v>
                </c:pt>
                <c:pt idx="6">
                  <c:v>12.145099999999999</c:v>
                </c:pt>
                <c:pt idx="7">
                  <c:v>11.688000000000001</c:v>
                </c:pt>
                <c:pt idx="8">
                  <c:v>11.2309</c:v>
                </c:pt>
                <c:pt idx="9">
                  <c:v>10.7738</c:v>
                </c:pt>
                <c:pt idx="10">
                  <c:v>10.316700000000001</c:v>
                </c:pt>
                <c:pt idx="11">
                  <c:v>9.8596000000000004</c:v>
                </c:pt>
                <c:pt idx="12">
                  <c:v>9.4024999999999999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1328-4CB2-B92C-F0380988AC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4734552"/>
        <c:axId val="2094734553"/>
      </c:scatterChart>
      <c:valAx>
        <c:axId val="2094734552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3"/>
        <c:crosses val="autoZero"/>
        <c:crossBetween val="between"/>
        <c:majorUnit val="5"/>
        <c:minorUnit val="2.5"/>
      </c:val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.###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2"/>
        <c:crosses val="autoZero"/>
        <c:crossBetween val="between"/>
        <c:majorUnit val="4.5"/>
        <c:minorUnit val="2.25"/>
      </c:valAx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65921399999999997"/>
          <c:y val="0.32983800000000002"/>
          <c:w val="0.34078599999999998"/>
          <c:h val="0.10737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900" b="0" i="0" u="none" strike="noStrike">
              <a:solidFill>
                <a:srgbClr val="595959"/>
              </a:solidFill>
              <a:latin typeface="Trebuchet MS"/>
            </a:defRPr>
          </a:pPr>
          <a:endParaRPr lang="ru-RU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6" name="Shape 16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6"/>
          <p:cNvGrpSpPr/>
          <p:nvPr/>
        </p:nvGrpSpPr>
        <p:grpSpPr>
          <a:xfrm>
            <a:off x="-1" y="-8467"/>
            <a:ext cx="12192001" cy="6866468"/>
            <a:chOff x="0" y="0"/>
            <a:chExt cx="12192000" cy="6866467"/>
          </a:xfrm>
        </p:grpSpPr>
        <p:sp>
          <p:nvSpPr>
            <p:cNvPr id="22" name="Straight Connector 31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" name="Straight Connector 20"/>
            <p:cNvSpPr/>
            <p:nvPr/>
          </p:nvSpPr>
          <p:spPr>
            <a:xfrm flipH="1">
              <a:off x="7425266" y="3689880"/>
              <a:ext cx="4763559" cy="3176587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9181476" y="0"/>
              <a:ext cx="300734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" name="Rectangle 25"/>
            <p:cNvSpPr/>
            <p:nvPr/>
          </p:nvSpPr>
          <p:spPr>
            <a:xfrm>
              <a:off x="9603441" y="0"/>
              <a:ext cx="258855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" name="Isosceles Triangle 26"/>
            <p:cNvSpPr/>
            <p:nvPr/>
          </p:nvSpPr>
          <p:spPr>
            <a:xfrm>
              <a:off x="8932333" y="3056466"/>
              <a:ext cx="3259667" cy="381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" name="Rectangle 27"/>
            <p:cNvSpPr/>
            <p:nvPr/>
          </p:nvSpPr>
          <p:spPr>
            <a:xfrm>
              <a:off x="9334500" y="0"/>
              <a:ext cx="2854326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" name="Rectangle 29"/>
            <p:cNvSpPr/>
            <p:nvPr/>
          </p:nvSpPr>
          <p:spPr>
            <a:xfrm>
              <a:off x="10938998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" name="Isosceles Triangle 30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" name="Isosceles Triangle 18"/>
            <p:cNvSpPr/>
            <p:nvPr/>
          </p:nvSpPr>
          <p:spPr>
            <a:xfrm rot="10800000">
              <a:off x="-1" y="8466"/>
              <a:ext cx="842597" cy="5666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507067" y="2404534"/>
            <a:ext cx="7766937" cy="1646303"/>
          </a:xfrm>
          <a:prstGeom prst="rect">
            <a:avLst/>
          </a:prstGeom>
        </p:spPr>
        <p:txBody>
          <a:bodyPr anchor="b"/>
          <a:lstStyle>
            <a:lvl1pPr algn="r">
              <a:defRPr sz="5400"/>
            </a:lvl1pPr>
          </a:lstStyle>
          <a:p>
            <a:r>
              <a:t>Текст заголовка</a:t>
            </a:r>
          </a:p>
        </p:txBody>
      </p:sp>
      <p:sp>
        <p:nvSpPr>
          <p:cNvPr id="3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507067" y="4050832"/>
            <a:ext cx="7766937" cy="1096901"/>
          </a:xfrm>
          <a:prstGeom prst="rect">
            <a:avLst/>
          </a:prstGeom>
        </p:spPr>
        <p:txBody>
          <a:bodyPr/>
          <a:lstStyle>
            <a:lvl1pPr marL="0" indent="0" algn="r">
              <a:buClrTx/>
              <a:buSzTx/>
              <a:buNone/>
              <a:defRPr>
                <a:solidFill>
                  <a:srgbClr val="808080"/>
                </a:solidFill>
              </a:defRPr>
            </a:lvl1pPr>
            <a:lvl2pPr marL="0" indent="457200" algn="r">
              <a:buClrTx/>
              <a:buSzTx/>
              <a:buNone/>
              <a:defRPr>
                <a:solidFill>
                  <a:srgbClr val="808080"/>
                </a:solidFill>
              </a:defRPr>
            </a:lvl2pPr>
            <a:lvl3pPr marL="0" indent="914400" algn="r">
              <a:buClrTx/>
              <a:buSzTx/>
              <a:buNone/>
              <a:defRPr>
                <a:solidFill>
                  <a:srgbClr val="808080"/>
                </a:solidFill>
              </a:defRPr>
            </a:lvl3pPr>
            <a:lvl4pPr marL="0" indent="1371600" algn="r">
              <a:buClrTx/>
              <a:buSzTx/>
              <a:buNone/>
              <a:defRPr>
                <a:solidFill>
                  <a:srgbClr val="808080"/>
                </a:solidFill>
              </a:defRPr>
            </a:lvl4pPr>
            <a:lvl5pPr marL="0" indent="1828800" algn="r">
              <a:buClrTx/>
              <a:buSzTx/>
              <a:buNone/>
              <a:defRPr>
                <a:solidFill>
                  <a:srgbClr val="80808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9" cy="3403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1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5" y="4470400"/>
            <a:ext cx="8596669" cy="1570962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2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366138" y="3632200"/>
            <a:ext cx="7224526" cy="3810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16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16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16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16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1600">
                <a:solidFill>
                  <a:srgbClr val="80808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5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677334" y="4470400"/>
            <a:ext cx="8596670" cy="1570963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</a:pPr>
            <a:endParaRPr/>
          </a:p>
        </p:txBody>
      </p:sp>
      <p:sp>
        <p:nvSpPr>
          <p:cNvPr id="126" name="TextBox 19"/>
          <p:cNvSpPr txBox="1"/>
          <p:nvPr/>
        </p:nvSpPr>
        <p:spPr>
          <a:xfrm>
            <a:off x="587589" y="469465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27" name="TextBox 21"/>
          <p:cNvSpPr txBox="1"/>
          <p:nvPr/>
        </p:nvSpPr>
        <p:spPr>
          <a:xfrm>
            <a:off x="8938730" y="2565643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2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9" cy="2595461"/>
          </a:xfrm>
          <a:prstGeom prst="rect">
            <a:avLst/>
          </a:prstGeom>
        </p:spPr>
        <p:txBody>
          <a:bodyPr anchor="b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3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5" y="4527448"/>
            <a:ext cx="8596669" cy="151391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4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6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147" name="TextBox 23"/>
          <p:cNvSpPr txBox="1"/>
          <p:nvPr/>
        </p:nvSpPr>
        <p:spPr>
          <a:xfrm>
            <a:off x="587589" y="469465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48" name="TextBox 24"/>
          <p:cNvSpPr txBox="1"/>
          <p:nvPr/>
        </p:nvSpPr>
        <p:spPr>
          <a:xfrm>
            <a:off x="8938730" y="2565643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4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85798" y="609600"/>
            <a:ext cx="858820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57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15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3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5" y="2700866"/>
            <a:ext cx="8596669" cy="1826582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Текст заголовка</a:t>
            </a:r>
          </a:p>
        </p:txBody>
      </p:sp>
      <p:sp>
        <p:nvSpPr>
          <p:cNvPr id="5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5" y="4527448"/>
            <a:ext cx="859666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0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rgbClr val="80808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1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3" y="2160589"/>
            <a:ext cx="4184036" cy="3880773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7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5744" y="2160983"/>
            <a:ext cx="4185624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1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5088382" y="2160983"/>
            <a:ext cx="4185619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/>
            </a:pPr>
            <a:endParaRPr/>
          </a:p>
        </p:txBody>
      </p:sp>
      <p:sp>
        <p:nvSpPr>
          <p:cNvPr id="7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8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1498603"/>
            <a:ext cx="3854529" cy="1278467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Текст заголовка</a:t>
            </a:r>
          </a:p>
        </p:txBody>
      </p:sp>
      <p:sp>
        <p:nvSpPr>
          <p:cNvPr id="95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4760460" y="514923"/>
            <a:ext cx="4513543" cy="5526439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6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77334" y="2777069"/>
            <a:ext cx="3854528" cy="258445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9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4800600"/>
            <a:ext cx="8596668" cy="566738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Текст заголовка</a:t>
            </a:r>
          </a:p>
        </p:txBody>
      </p:sp>
      <p:sp>
        <p:nvSpPr>
          <p:cNvPr id="105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677333" y="609600"/>
            <a:ext cx="8596670" cy="384571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3" y="5367337"/>
            <a:ext cx="8596668" cy="67402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"/>
          <p:cNvGrpSpPr/>
          <p:nvPr/>
        </p:nvGrpSpPr>
        <p:grpSpPr>
          <a:xfrm>
            <a:off x="-1" y="-8467"/>
            <a:ext cx="12192001" cy="6866468"/>
            <a:chOff x="0" y="0"/>
            <a:chExt cx="12192000" cy="6866467"/>
          </a:xfrm>
        </p:grpSpPr>
        <p:sp>
          <p:nvSpPr>
            <p:cNvPr id="2" name="Straight Connector 19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" name="Straight Connector 20"/>
            <p:cNvSpPr/>
            <p:nvPr/>
          </p:nvSpPr>
          <p:spPr>
            <a:xfrm flipH="1">
              <a:off x="7425266" y="3689880"/>
              <a:ext cx="4763559" cy="3176587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" name="Rectangle 23"/>
            <p:cNvSpPr/>
            <p:nvPr/>
          </p:nvSpPr>
          <p:spPr>
            <a:xfrm>
              <a:off x="9181476" y="0"/>
              <a:ext cx="300734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" name="Rectangle 25"/>
            <p:cNvSpPr/>
            <p:nvPr/>
          </p:nvSpPr>
          <p:spPr>
            <a:xfrm>
              <a:off x="9603441" y="0"/>
              <a:ext cx="258855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" name="Isosceles Triangle 23"/>
            <p:cNvSpPr/>
            <p:nvPr/>
          </p:nvSpPr>
          <p:spPr>
            <a:xfrm>
              <a:off x="8932333" y="3056466"/>
              <a:ext cx="3259667" cy="381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" name="Rectangle 27"/>
            <p:cNvSpPr/>
            <p:nvPr/>
          </p:nvSpPr>
          <p:spPr>
            <a:xfrm>
              <a:off x="9334500" y="0"/>
              <a:ext cx="2854326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" name="Rectangle 29"/>
            <p:cNvSpPr/>
            <p:nvPr/>
          </p:nvSpPr>
          <p:spPr>
            <a:xfrm>
              <a:off x="10938998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" name="Isosceles Triangle 27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" name="Isosceles Triangle 28"/>
            <p:cNvSpPr/>
            <p:nvPr/>
          </p:nvSpPr>
          <p:spPr>
            <a:xfrm>
              <a:off x="-1" y="4021666"/>
              <a:ext cx="448734" cy="2844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14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9049981" y="6114704"/>
            <a:ext cx="224022" cy="2184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Заголовок 1"/>
          <p:cNvSpPr txBox="1"/>
          <p:nvPr/>
        </p:nvSpPr>
        <p:spPr>
          <a:xfrm>
            <a:off x="824492" y="1266961"/>
            <a:ext cx="10392410" cy="3985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defTabSz="914400">
              <a:lnSpc>
                <a:spcPct val="90000"/>
              </a:lnSpc>
              <a:defRPr sz="4000" b="1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Прогноз</a:t>
            </a:r>
            <a:r>
              <a:rPr dirty="0"/>
              <a:t> </a:t>
            </a:r>
            <a:r>
              <a:rPr dirty="0" err="1"/>
              <a:t>динамики</a:t>
            </a:r>
            <a:r>
              <a:rPr dirty="0"/>
              <a:t> </a:t>
            </a:r>
            <a:r>
              <a:rPr dirty="0" err="1"/>
              <a:t>рождаемости</a:t>
            </a:r>
            <a:r>
              <a:rPr dirty="0"/>
              <a:t> и </a:t>
            </a:r>
            <a:r>
              <a:rPr dirty="0" err="1"/>
              <a:t>строительства</a:t>
            </a:r>
            <a:r>
              <a:rPr dirty="0"/>
              <a:t> </a:t>
            </a:r>
            <a:r>
              <a:rPr dirty="0" err="1"/>
              <a:t>детских</a:t>
            </a:r>
            <a:r>
              <a:rPr dirty="0"/>
              <a:t> </a:t>
            </a:r>
            <a:r>
              <a:rPr dirty="0" err="1"/>
              <a:t>садов</a:t>
            </a:r>
            <a:endParaRPr sz="5000" dirty="0"/>
          </a:p>
          <a:p>
            <a:pPr defTabSz="914400">
              <a:lnSpc>
                <a:spcPct val="90000"/>
              </a:lnSpc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sz="5000" dirty="0"/>
          </a:p>
          <a:p>
            <a:pPr algn="ctr" defTabSz="914400">
              <a:lnSpc>
                <a:spcPct val="90000"/>
              </a:lnSpc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Команда</a:t>
            </a:r>
            <a:r>
              <a:rPr dirty="0"/>
              <a:t> «</a:t>
            </a:r>
            <a:r>
              <a:rPr dirty="0" err="1"/>
              <a:t>Пришельцы</a:t>
            </a:r>
            <a:r>
              <a:rPr dirty="0"/>
              <a:t>»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Модератор - Екатерина Демина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Tx/>
              <a:buAutoNum type="arabicPeriod"/>
            </a:pP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Презентор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- Руслан Плотников</a:t>
            </a:r>
            <a:endParaRPr lang="ru-RU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Fronted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разработчик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– Дарья Королева</a:t>
            </a: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Backend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разработчик – Алексей Попов</a:t>
            </a:r>
          </a:p>
          <a:p>
            <a:pPr marL="457200" indent="-457200">
              <a:buFontTx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ata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scientist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- Дмитрий Никишин, Кирилл Толмачев</a:t>
            </a:r>
          </a:p>
          <a:p>
            <a:pPr defTabSz="914400">
              <a:lnSpc>
                <a:spcPct val="90000"/>
              </a:lnSpc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t="10512" r="1551" b="7481"/>
          <a:stretch/>
        </p:blipFill>
        <p:spPr>
          <a:xfrm>
            <a:off x="1" y="332509"/>
            <a:ext cx="12192000" cy="570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9991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10133" r="3999" b="6155"/>
          <a:stretch/>
        </p:blipFill>
        <p:spPr>
          <a:xfrm>
            <a:off x="0" y="381986"/>
            <a:ext cx="12192000" cy="597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228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9564" r="1444" b="6345"/>
          <a:stretch/>
        </p:blipFill>
        <p:spPr>
          <a:xfrm>
            <a:off x="-1" y="1270000"/>
            <a:ext cx="12192001" cy="5848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841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87270"/>
            <a:ext cx="12192001" cy="558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2700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9754" r="1444" b="8807"/>
          <a:stretch/>
        </p:blipFill>
        <p:spPr>
          <a:xfrm>
            <a:off x="0" y="772171"/>
            <a:ext cx="12204922" cy="567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0806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092730" y="0"/>
            <a:ext cx="7766937" cy="864724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>GitHub</a:t>
            </a:r>
            <a:endParaRPr lang="ru-RU" dirty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"/>
          </p:nvPr>
        </p:nvSpPr>
        <p:spPr>
          <a:xfrm>
            <a:off x="1092729" y="864724"/>
            <a:ext cx="7766937" cy="1096901"/>
          </a:xfrm>
        </p:spPr>
        <p:txBody>
          <a:bodyPr/>
          <a:lstStyle/>
          <a:p>
            <a:pPr algn="l"/>
            <a:r>
              <a:rPr lang="en-US" dirty="0"/>
              <a:t>https://github.com/katy3107/project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976" t="11459" r="3680" b="5777"/>
          <a:stretch/>
        </p:blipFill>
        <p:spPr>
          <a:xfrm>
            <a:off x="539894" y="1337923"/>
            <a:ext cx="10308215" cy="508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45739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Прямоугольник 5"/>
          <p:cNvSpPr txBox="1"/>
          <p:nvPr/>
        </p:nvSpPr>
        <p:spPr>
          <a:xfrm>
            <a:off x="592974" y="1310541"/>
            <a:ext cx="9163396" cy="959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Прогноз</a:t>
            </a:r>
            <a:r>
              <a:rPr dirty="0"/>
              <a:t> </a:t>
            </a:r>
            <a:r>
              <a:rPr dirty="0" err="1"/>
              <a:t>динамики</a:t>
            </a:r>
            <a:r>
              <a:rPr dirty="0"/>
              <a:t> </a:t>
            </a:r>
            <a:r>
              <a:rPr dirty="0" err="1"/>
              <a:t>рождаемости</a:t>
            </a:r>
            <a:r>
              <a:rPr dirty="0"/>
              <a:t> </a:t>
            </a:r>
            <a:r>
              <a:rPr dirty="0" err="1"/>
              <a:t>был</a:t>
            </a:r>
            <a:r>
              <a:rPr dirty="0"/>
              <a:t> </a:t>
            </a:r>
            <a:r>
              <a:rPr dirty="0" err="1"/>
              <a:t>выполнен</a:t>
            </a:r>
            <a:r>
              <a:rPr dirty="0"/>
              <a:t> с </a:t>
            </a:r>
            <a:r>
              <a:rPr dirty="0" err="1"/>
              <a:t>помощью</a:t>
            </a:r>
            <a:r>
              <a:rPr dirty="0"/>
              <a:t> </a:t>
            </a:r>
            <a:r>
              <a:rPr dirty="0" err="1"/>
              <a:t>линии</a:t>
            </a:r>
            <a:r>
              <a:rPr dirty="0"/>
              <a:t> </a:t>
            </a:r>
            <a:r>
              <a:rPr dirty="0" err="1"/>
              <a:t>тренда</a:t>
            </a:r>
            <a:r>
              <a:rPr dirty="0"/>
              <a:t> в </a:t>
            </a:r>
            <a:r>
              <a:rPr dirty="0" err="1"/>
              <a:t>программе</a:t>
            </a:r>
            <a:r>
              <a:rPr dirty="0"/>
              <a:t> Microsoft Excel</a:t>
            </a:r>
          </a:p>
          <a:p>
            <a:pPr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Данные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проведение</a:t>
            </a:r>
            <a:r>
              <a:rPr dirty="0"/>
              <a:t> </a:t>
            </a:r>
            <a:r>
              <a:rPr dirty="0" err="1"/>
              <a:t>прогноза</a:t>
            </a:r>
            <a:r>
              <a:rPr dirty="0"/>
              <a:t> </a:t>
            </a:r>
            <a:r>
              <a:rPr dirty="0" err="1"/>
              <a:t>были</a:t>
            </a:r>
            <a:r>
              <a:rPr dirty="0"/>
              <a:t> </a:t>
            </a:r>
            <a:r>
              <a:rPr dirty="0" err="1"/>
              <a:t>получены</a:t>
            </a:r>
            <a:r>
              <a:rPr dirty="0"/>
              <a:t> с </a:t>
            </a:r>
            <a:r>
              <a:rPr dirty="0" err="1"/>
              <a:t>сайта</a:t>
            </a:r>
            <a:r>
              <a:rPr dirty="0"/>
              <a:t> </a:t>
            </a:r>
            <a:r>
              <a:rPr dirty="0" err="1"/>
              <a:t>Росстата</a:t>
            </a:r>
            <a:endParaRPr dirty="0"/>
          </a:p>
        </p:txBody>
      </p:sp>
      <p:graphicFrame>
        <p:nvGraphicFramePr>
          <p:cNvPr id="171" name="Таблица 2"/>
          <p:cNvGraphicFramePr/>
          <p:nvPr/>
        </p:nvGraphicFramePr>
        <p:xfrm>
          <a:off x="266966" y="2902136"/>
          <a:ext cx="10763995" cy="1260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678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338119">
                <a:tc gridSpan="14"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Суммарный коэффициент рождаемости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11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Регион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2020</a:t>
                      </a:r>
                    </a:p>
                  </a:txBody>
                  <a:tcPr marL="9525" marR="9525" marT="9525" marB="9525" anchor="ctr" horzOverflow="overflow">
                    <a:lnR w="57150">
                      <a:solidFill>
                        <a:srgbClr val="000000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2021</a:t>
                      </a:r>
                    </a:p>
                  </a:txBody>
                  <a:tcPr marL="9525" marR="9525" marT="9525" marB="9525" anchor="ctr" horzOverflow="overflow">
                    <a:lnL w="57150">
                      <a:solidFill>
                        <a:srgbClr val="000000"/>
                      </a:solidFill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Тюменская область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2,06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2,07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1,76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1,756</a:t>
                      </a:r>
                    </a:p>
                  </a:txBody>
                  <a:tcPr marL="9525" marR="9525" marT="9525" marB="9525" anchor="ctr" horzOverflow="overflow">
                    <a:lnR w="57150">
                      <a:solidFill>
                        <a:srgbClr val="000000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1,7085</a:t>
                      </a:r>
                    </a:p>
                  </a:txBody>
                  <a:tcPr marL="9525" marR="9525" marT="9525" marB="9525" anchor="ctr" horzOverflow="overflow">
                    <a:lnL w="57150">
                      <a:solidFill>
                        <a:srgbClr val="000000"/>
                      </a:solidFill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1,661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1,6135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1,566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1,5185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Республика Татарстан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1,54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1,494</a:t>
                      </a:r>
                    </a:p>
                  </a:txBody>
                  <a:tcPr marL="9525" marR="9525" marT="9525" marB="9525" anchor="ctr" horzOverflow="overflow">
                    <a:lnR w="57150">
                      <a:solidFill>
                        <a:srgbClr val="000000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1,4397</a:t>
                      </a:r>
                    </a:p>
                  </a:txBody>
                  <a:tcPr marL="9525" marR="9525" marT="9525" marB="9525" anchor="ctr" horzOverflow="overflow">
                    <a:lnL w="57150">
                      <a:solidFill>
                        <a:srgbClr val="000000"/>
                      </a:solidFill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1,3854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1,3311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1,2768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1,2225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2" name="Таблица 6"/>
          <p:cNvGraphicFramePr/>
          <p:nvPr/>
        </p:nvGraphicFramePr>
        <p:xfrm>
          <a:off x="266966" y="4418303"/>
          <a:ext cx="10763995" cy="1260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678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338119">
                <a:tc gridSpan="14"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Число родившихся в расчёте на 1000 человек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11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Регион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2020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Тюменская область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17,1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16,6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15,7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13,6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13,4217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12,786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12,1503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11,5146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10,8789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10,2432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9,6075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Республика Татарстан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12,1451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11,688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11,2309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10,7738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10,3167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9,8596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9,4025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3" name="Таблица 3"/>
          <p:cNvGraphicFramePr/>
          <p:nvPr/>
        </p:nvGraphicFramePr>
        <p:xfrm>
          <a:off x="7511907" y="3256905"/>
          <a:ext cx="3519055" cy="9144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519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endParaRPr/>
                    </a:p>
                  </a:txBody>
                  <a:tcPr marL="45720" marR="45720" horzOverflow="overflow">
                    <a:lnL w="57150">
                      <a:solidFill>
                        <a:srgbClr val="000000"/>
                      </a:solidFill>
                    </a:lnL>
                    <a:lnR w="57150">
                      <a:solidFill>
                        <a:srgbClr val="000000"/>
                      </a:solidFill>
                    </a:lnR>
                    <a:lnT w="57150">
                      <a:solidFill>
                        <a:srgbClr val="000000"/>
                      </a:solidFill>
                    </a:lnT>
                    <a:lnB w="5715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74" name="Таблица 4"/>
          <p:cNvGraphicFramePr/>
          <p:nvPr/>
        </p:nvGraphicFramePr>
        <p:xfrm>
          <a:off x="7523019" y="4745563"/>
          <a:ext cx="3477490" cy="9144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477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endParaRPr/>
                    </a:p>
                  </a:txBody>
                  <a:tcPr marL="45720" marR="45720" horzOverflow="overflow">
                    <a:lnL w="57150">
                      <a:solidFill>
                        <a:srgbClr val="000000"/>
                      </a:solidFill>
                    </a:lnL>
                    <a:lnR w="57150">
                      <a:solidFill>
                        <a:srgbClr val="000000"/>
                      </a:solidFill>
                    </a:lnR>
                    <a:lnT w="57150">
                      <a:solidFill>
                        <a:srgbClr val="000000"/>
                      </a:solidFill>
                    </a:lnT>
                    <a:lnB w="5715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Прямоугольник 5"/>
          <p:cNvSpPr txBox="1"/>
          <p:nvPr/>
        </p:nvSpPr>
        <p:spPr>
          <a:xfrm>
            <a:off x="357164" y="5601680"/>
            <a:ext cx="9163396" cy="792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Исходя из графиков можно сказать, что рождаемость в выбранных регионах будет падать</a:t>
            </a:r>
          </a:p>
        </p:txBody>
      </p:sp>
      <p:graphicFrame>
        <p:nvGraphicFramePr>
          <p:cNvPr id="177" name="Диаграмма 8"/>
          <p:cNvGraphicFramePr/>
          <p:nvPr/>
        </p:nvGraphicFramePr>
        <p:xfrm>
          <a:off x="565815" y="195580"/>
          <a:ext cx="5531090" cy="2627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8" name="Диаграмма 10"/>
          <p:cNvGraphicFramePr/>
          <p:nvPr/>
        </p:nvGraphicFramePr>
        <p:xfrm>
          <a:off x="4447054" y="2459106"/>
          <a:ext cx="5680440" cy="30835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98084" y="2160589"/>
            <a:ext cx="5162551" cy="4543427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Заголовок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Тюменская</a:t>
            </a:r>
            <a:r>
              <a:rPr dirty="0"/>
              <a:t> </a:t>
            </a:r>
            <a:r>
              <a:rPr dirty="0" err="1"/>
              <a:t>область</a:t>
            </a:r>
            <a:endParaRPr dirty="0"/>
          </a:p>
        </p:txBody>
      </p:sp>
      <p:sp>
        <p:nvSpPr>
          <p:cNvPr id="182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677333" y="1689535"/>
            <a:ext cx="8596670" cy="3880773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Прогнозируемый</a:t>
            </a:r>
            <a:r>
              <a:rPr dirty="0"/>
              <a:t> </a:t>
            </a:r>
            <a:r>
              <a:rPr dirty="0" err="1"/>
              <a:t>коэффициент</a:t>
            </a:r>
            <a:r>
              <a:rPr dirty="0"/>
              <a:t> </a:t>
            </a:r>
            <a:r>
              <a:rPr dirty="0" err="1"/>
              <a:t>рождаемости</a:t>
            </a:r>
            <a:r>
              <a:rPr dirty="0"/>
              <a:t> в </a:t>
            </a:r>
            <a:r>
              <a:rPr dirty="0" err="1"/>
              <a:t>регионе</a:t>
            </a:r>
            <a:r>
              <a:rPr dirty="0"/>
              <a:t> </a:t>
            </a:r>
            <a:r>
              <a:rPr dirty="0" err="1"/>
              <a:t>составляет</a:t>
            </a:r>
            <a:r>
              <a:rPr dirty="0"/>
              <a:t>:</a:t>
            </a:r>
          </a:p>
          <a:p>
            <a:pPr>
              <a:defRPr sz="2400"/>
            </a:pPr>
            <a:r>
              <a:rPr dirty="0"/>
              <a:t>1,70 </a:t>
            </a:r>
            <a:r>
              <a:rPr dirty="0" err="1"/>
              <a:t>на</a:t>
            </a:r>
            <a:r>
              <a:rPr dirty="0"/>
              <a:t> 2021 </a:t>
            </a:r>
            <a:r>
              <a:rPr dirty="0" err="1"/>
              <a:t>год</a:t>
            </a:r>
            <a:endParaRPr dirty="0"/>
          </a:p>
          <a:p>
            <a:pPr>
              <a:defRPr sz="2400"/>
            </a:pPr>
            <a:r>
              <a:rPr dirty="0"/>
              <a:t>1,66 </a:t>
            </a:r>
            <a:r>
              <a:rPr dirty="0" err="1"/>
              <a:t>на</a:t>
            </a:r>
            <a:r>
              <a:rPr dirty="0"/>
              <a:t> 2022 </a:t>
            </a:r>
            <a:r>
              <a:rPr dirty="0" err="1"/>
              <a:t>год</a:t>
            </a:r>
            <a:endParaRPr dirty="0"/>
          </a:p>
          <a:p>
            <a:pPr>
              <a:defRPr sz="2400"/>
            </a:pPr>
            <a:r>
              <a:rPr dirty="0"/>
              <a:t>1,61 </a:t>
            </a:r>
            <a:r>
              <a:rPr dirty="0" err="1"/>
              <a:t>на</a:t>
            </a:r>
            <a:r>
              <a:rPr dirty="0"/>
              <a:t> 2023 </a:t>
            </a:r>
            <a:r>
              <a:rPr dirty="0" err="1" smtClean="0"/>
              <a:t>год</a:t>
            </a:r>
            <a:endParaRPr lang="ru-RU" dirty="0" smtClean="0"/>
          </a:p>
          <a:p>
            <a:pPr>
              <a:defRPr sz="2400"/>
            </a:pPr>
            <a:r>
              <a:rPr lang="ru-RU" dirty="0" smtClean="0"/>
              <a:t>1,56 на 2024 год</a:t>
            </a:r>
            <a:endParaRPr dirty="0"/>
          </a:p>
          <a:p>
            <a:pPr>
              <a:defRPr sz="2400"/>
            </a:pPr>
            <a:r>
              <a:rPr dirty="0"/>
              <a:t>1,51 </a:t>
            </a:r>
            <a:r>
              <a:rPr dirty="0" err="1"/>
              <a:t>на</a:t>
            </a:r>
            <a:r>
              <a:rPr dirty="0"/>
              <a:t> 2025 </a:t>
            </a:r>
            <a:r>
              <a:rPr dirty="0" err="1"/>
              <a:t>год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4982" y="1930399"/>
            <a:ext cx="6129021" cy="4290315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Заголовок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Республика</a:t>
            </a:r>
            <a:r>
              <a:rPr dirty="0"/>
              <a:t> </a:t>
            </a:r>
            <a:r>
              <a:rPr dirty="0" err="1"/>
              <a:t>Татарстан</a:t>
            </a:r>
            <a:endParaRPr dirty="0"/>
          </a:p>
        </p:txBody>
      </p:sp>
      <p:sp>
        <p:nvSpPr>
          <p:cNvPr id="186" name="Объект 3"/>
          <p:cNvSpPr txBox="1">
            <a:spLocks noGrp="1"/>
          </p:cNvSpPr>
          <p:nvPr>
            <p:ph type="body" sz="half" idx="1"/>
          </p:nvPr>
        </p:nvSpPr>
        <p:spPr>
          <a:xfrm>
            <a:off x="677333" y="1564844"/>
            <a:ext cx="8596670" cy="3880773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Прогнозируемый</a:t>
            </a:r>
            <a:r>
              <a:rPr dirty="0"/>
              <a:t> </a:t>
            </a:r>
            <a:r>
              <a:rPr dirty="0" err="1"/>
              <a:t>коэффициент</a:t>
            </a:r>
            <a:r>
              <a:rPr dirty="0"/>
              <a:t> </a:t>
            </a:r>
            <a:r>
              <a:rPr dirty="0" err="1"/>
              <a:t>рождаемости</a:t>
            </a:r>
            <a:r>
              <a:rPr dirty="0"/>
              <a:t> в </a:t>
            </a:r>
            <a:r>
              <a:rPr dirty="0" err="1"/>
              <a:t>регионе</a:t>
            </a:r>
            <a:r>
              <a:rPr dirty="0"/>
              <a:t> </a:t>
            </a:r>
            <a:r>
              <a:rPr dirty="0" err="1"/>
              <a:t>составляет</a:t>
            </a:r>
            <a:r>
              <a:rPr dirty="0"/>
              <a:t>:</a:t>
            </a:r>
          </a:p>
          <a:p>
            <a:pPr>
              <a:defRPr sz="2400"/>
            </a:pPr>
            <a:r>
              <a:rPr dirty="0"/>
              <a:t>1,43 </a:t>
            </a:r>
            <a:r>
              <a:rPr dirty="0" err="1"/>
              <a:t>на</a:t>
            </a:r>
            <a:r>
              <a:rPr dirty="0"/>
              <a:t> 2021 </a:t>
            </a:r>
            <a:r>
              <a:rPr dirty="0" err="1"/>
              <a:t>год</a:t>
            </a:r>
            <a:endParaRPr dirty="0"/>
          </a:p>
          <a:p>
            <a:pPr>
              <a:defRPr sz="2400"/>
            </a:pPr>
            <a:r>
              <a:rPr dirty="0"/>
              <a:t>1,38 </a:t>
            </a:r>
            <a:r>
              <a:rPr dirty="0" err="1"/>
              <a:t>на</a:t>
            </a:r>
            <a:r>
              <a:rPr dirty="0"/>
              <a:t> 2022 </a:t>
            </a:r>
            <a:r>
              <a:rPr dirty="0" err="1"/>
              <a:t>год</a:t>
            </a:r>
            <a:endParaRPr dirty="0"/>
          </a:p>
          <a:p>
            <a:pPr>
              <a:defRPr sz="2400"/>
            </a:pPr>
            <a:r>
              <a:rPr dirty="0"/>
              <a:t>1,33 </a:t>
            </a:r>
            <a:r>
              <a:rPr dirty="0" err="1"/>
              <a:t>на</a:t>
            </a:r>
            <a:r>
              <a:rPr dirty="0"/>
              <a:t> 2023 </a:t>
            </a:r>
            <a:r>
              <a:rPr dirty="0" err="1"/>
              <a:t>год</a:t>
            </a:r>
            <a:endParaRPr dirty="0"/>
          </a:p>
          <a:p>
            <a:pPr>
              <a:defRPr sz="2400"/>
            </a:pPr>
            <a:r>
              <a:rPr dirty="0"/>
              <a:t>1,27 </a:t>
            </a:r>
            <a:r>
              <a:rPr dirty="0" err="1"/>
              <a:t>на</a:t>
            </a:r>
            <a:r>
              <a:rPr dirty="0"/>
              <a:t> 2024 </a:t>
            </a:r>
            <a:r>
              <a:rPr dirty="0" err="1"/>
              <a:t>год</a:t>
            </a:r>
            <a:endParaRPr dirty="0"/>
          </a:p>
          <a:p>
            <a:pPr>
              <a:defRPr sz="2400"/>
            </a:pPr>
            <a:r>
              <a:rPr dirty="0"/>
              <a:t>1,22 </a:t>
            </a:r>
            <a:r>
              <a:rPr dirty="0" err="1"/>
              <a:t>на</a:t>
            </a:r>
            <a:r>
              <a:rPr dirty="0"/>
              <a:t> 2025 </a:t>
            </a:r>
            <a:r>
              <a:rPr dirty="0" err="1"/>
              <a:t>год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x2xiUxaVq8A.jpg" descr="x2xiUxaVq8A.jpg"/>
          <p:cNvPicPr>
            <a:picLocks noChangeAspect="1"/>
          </p:cNvPicPr>
          <p:nvPr/>
        </p:nvPicPr>
        <p:blipFill rotWithShape="1">
          <a:blip r:embed="rId2">
            <a:extLst/>
          </a:blip>
          <a:srcRect l="1988" t="2097" b="6546"/>
          <a:stretch/>
        </p:blipFill>
        <p:spPr>
          <a:xfrm>
            <a:off x="-38442" y="1246909"/>
            <a:ext cx="12289424" cy="4350327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https://miro.com/welcomeonboard/m2JVV0FqQ0fwEp7c3VBB2bsV8xcxp56WZO31LSfpG5TpSINprnh3An90erw18V0O"/>
          <p:cNvSpPr txBox="1"/>
          <p:nvPr/>
        </p:nvSpPr>
        <p:spPr>
          <a:xfrm>
            <a:off x="393109" y="6393308"/>
            <a:ext cx="12041115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https://miro.com/welcomeonboard/m2JVV0FqQ0fwEp7c3VBB2bsV8xcxp56WZO31LSfpG5TpSINprnh3An90erw18V0O</a:t>
            </a:r>
          </a:p>
          <a:p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9298664"/>
              </p:ext>
            </p:extLst>
          </p:nvPr>
        </p:nvGraphicFramePr>
        <p:xfrm>
          <a:off x="824403" y="2687781"/>
          <a:ext cx="8578072" cy="140109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821564">
                  <a:extLst>
                    <a:ext uri="{9D8B030D-6E8A-4147-A177-3AD203B41FA5}">
                      <a16:colId xmlns:a16="http://schemas.microsoft.com/office/drawing/2014/main" val="125777782"/>
                    </a:ext>
                  </a:extLst>
                </a:gridCol>
                <a:gridCol w="2872287">
                  <a:extLst>
                    <a:ext uri="{9D8B030D-6E8A-4147-A177-3AD203B41FA5}">
                      <a16:colId xmlns:a16="http://schemas.microsoft.com/office/drawing/2014/main" val="1768488267"/>
                    </a:ext>
                  </a:extLst>
                </a:gridCol>
                <a:gridCol w="2884221">
                  <a:extLst>
                    <a:ext uri="{9D8B030D-6E8A-4147-A177-3AD203B41FA5}">
                      <a16:colId xmlns:a16="http://schemas.microsoft.com/office/drawing/2014/main" val="4069297367"/>
                    </a:ext>
                  </a:extLst>
                </a:gridCol>
              </a:tblGrid>
              <a:tr h="280964"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Tech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Subsystem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Justification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1184464640"/>
                  </a:ext>
                </a:extLst>
              </a:tr>
              <a:tr h="273219">
                <a:tc gridSpan="3"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</a:rPr>
                        <a:t>Fronted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443016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Tilda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Создание</a:t>
                      </a:r>
                      <a:r>
                        <a:rPr lang="ru-RU" sz="1700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сайта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905557557"/>
                  </a:ext>
                </a:extLst>
              </a:tr>
              <a:tr h="561926"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Figma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Создание прототипа</a:t>
                      </a:r>
                      <a:r>
                        <a:rPr lang="ru-RU" sz="1700" baseline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сайта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444900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4798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88493" y="3105788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77335" y="3475120"/>
            <a:ext cx="8596669" cy="1052328"/>
          </a:xfrm>
        </p:spPr>
        <p:txBody>
          <a:bodyPr/>
          <a:lstStyle/>
          <a:p>
            <a:r>
              <a:rPr lang="ru-RU" dirty="0" smtClean="0"/>
              <a:t>Сайт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ru-RU" dirty="0"/>
              <a:t>http://birthrate.tilda.ws</a:t>
            </a:r>
            <a:r>
              <a:rPr lang="ru-RU" dirty="0" smtClean="0"/>
              <a:t>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20307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511078" y="203200"/>
            <a:ext cx="8596670" cy="1320800"/>
          </a:xfrm>
        </p:spPr>
        <p:txBody>
          <a:bodyPr/>
          <a:lstStyle/>
          <a:p>
            <a:r>
              <a:rPr lang="ru-RU" dirty="0" smtClean="0"/>
              <a:t>Интерфейс сайта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10133" r="2083" b="6155"/>
          <a:stretch/>
        </p:blipFill>
        <p:spPr>
          <a:xfrm>
            <a:off x="0" y="1011382"/>
            <a:ext cx="12163644" cy="584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443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Аспект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Аспект">
  <a:themeElements>
    <a:clrScheme name="Аспект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Аспект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264</Words>
  <Application>Microsoft Office PowerPoint</Application>
  <PresentationFormat>Широкоэкранный</PresentationFormat>
  <Paragraphs>127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Trebuchet MS</vt:lpstr>
      <vt:lpstr>Аспект</vt:lpstr>
      <vt:lpstr>Презентация PowerPoint</vt:lpstr>
      <vt:lpstr>Презентация PowerPoint</vt:lpstr>
      <vt:lpstr>Презентация PowerPoint</vt:lpstr>
      <vt:lpstr>Тюменская область</vt:lpstr>
      <vt:lpstr>Республика Татарстан</vt:lpstr>
      <vt:lpstr>Презентация PowerPoint</vt:lpstr>
      <vt:lpstr>Презентация PowerPoint</vt:lpstr>
      <vt:lpstr>Сайт</vt:lpstr>
      <vt:lpstr>Интерфейс сайта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Даша-ПК</cp:lastModifiedBy>
  <cp:revision>19</cp:revision>
  <dcterms:modified xsi:type="dcterms:W3CDTF">2021-04-24T13:03:10Z</dcterms:modified>
</cp:coreProperties>
</file>